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48" r:id="rId1"/>
  </p:sldMasterIdLst>
  <p:notesMasterIdLst>
    <p:notesMasterId r:id="rId43"/>
  </p:notesMasterIdLst>
  <p:sldIdLst>
    <p:sldId id="308" r:id="rId2"/>
    <p:sldId id="333" r:id="rId3"/>
    <p:sldId id="377" r:id="rId4"/>
    <p:sldId id="334" r:id="rId5"/>
    <p:sldId id="378" r:id="rId6"/>
    <p:sldId id="340" r:id="rId7"/>
    <p:sldId id="341" r:id="rId8"/>
    <p:sldId id="352" r:id="rId9"/>
    <p:sldId id="353" r:id="rId10"/>
    <p:sldId id="354" r:id="rId11"/>
    <p:sldId id="355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61" r:id="rId22"/>
    <p:sldId id="374" r:id="rId23"/>
    <p:sldId id="375" r:id="rId24"/>
    <p:sldId id="376" r:id="rId25"/>
    <p:sldId id="356" r:id="rId26"/>
    <p:sldId id="360" r:id="rId27"/>
    <p:sldId id="351" r:id="rId28"/>
    <p:sldId id="358" r:id="rId29"/>
    <p:sldId id="359" r:id="rId30"/>
    <p:sldId id="357" r:id="rId31"/>
    <p:sldId id="364" r:id="rId32"/>
    <p:sldId id="365" r:id="rId33"/>
    <p:sldId id="366" r:id="rId34"/>
    <p:sldId id="367" r:id="rId35"/>
    <p:sldId id="368" r:id="rId36"/>
    <p:sldId id="369" r:id="rId37"/>
    <p:sldId id="370" r:id="rId38"/>
    <p:sldId id="371" r:id="rId39"/>
    <p:sldId id="372" r:id="rId40"/>
    <p:sldId id="373" r:id="rId41"/>
    <p:sldId id="310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7E9"/>
    <a:srgbClr val="DEEC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1964"/>
  </p:normalViewPr>
  <p:slideViewPr>
    <p:cSldViewPr snapToGrid="0" snapToObjects="1">
      <p:cViewPr>
        <p:scale>
          <a:sx n="69" d="100"/>
          <a:sy n="69" d="100"/>
        </p:scale>
        <p:origin x="169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17790-5ABE-AB47-A674-8F29578D1D1C}" type="datetimeFigureOut">
              <a:rPr kumimoji="1" lang="zh-TW" altLang="en-US" smtClean="0"/>
              <a:t>2017/12/7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9AAB1-5EEC-0D42-925C-F57EFDFCE9D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2071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6227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5348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993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8101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3318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1522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Traverser: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container</a:t>
            </a:r>
          </a:p>
          <a:p>
            <a:r>
              <a:rPr kumimoji="1" lang="en-US" altLang="zh-TW" dirty="0" smtClean="0"/>
              <a:t>Iterators: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Iterator</a:t>
            </a:r>
          </a:p>
          <a:p>
            <a:endParaRPr kumimoji="1" lang="en-US" altLang="zh-TW" dirty="0" smtClean="0"/>
          </a:p>
          <a:p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common.graph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does not (at this time) include </a:t>
            </a:r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support for the following graph variants, although they can be modeled using the existing types: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trees, forests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graphs with elements of the same kind (nodes or edges) that have different types (for example: bipartite/k-partite graphs, multimodal graphs)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hypergraphs</a:t>
            </a:r>
          </a:p>
          <a:p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common.graph</a:t>
            </a:r>
            <a:r>
              <a:rPr lang="en-US" altLang="zh-TW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does not allow graphs with both directed and undirected edges.</a:t>
            </a:r>
          </a:p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DE89A-E149-084A-8619-157413EAA0A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4739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6611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4904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6751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61A19-1AE4-F248-99A7-572EB48858D4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177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9DD29-E269-9749-B633-F56BCE4BE709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6699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CE5D-9606-9D4C-BD69-60390F880E72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1614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63817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6667-E73B-6F40-A2A2-E3B810437606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9045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20338-5111-024D-B59C-D4E72C3C8ED3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07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FD158-CD4C-DE4B-BF94-A2B287815936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6329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97E6A-F755-DC47-8B6D-7BA4E0076786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6683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D3FCD-FEF4-8440-970B-189EFB0200C1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444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60EDE-88FA-DD4E-B0BC-A08E0F0B1CFE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297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8BD3-234E-B846-ABBE-EBCB01320C71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8415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642E2-FDAC-144D-9115-104547CBF0BF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5811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681A6-9FB5-7D4D-9CE0-DA8E92E96962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3270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tetric.com/atetric/javadoc/com.google.guava/guava/15.0/com/google/common/collect/ImmutableSortedSet.html" TargetMode="Externa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hyperlink" Target="http://javamadesoeasy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s://read01.com/Po8Eok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627645" y="1983586"/>
            <a:ext cx="2960167" cy="49862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3201030" y="3874307"/>
            <a:ext cx="580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400" dirty="0">
                <a:ea typeface="Roboto" charset="0"/>
                <a:cs typeface="Roboto" charset="0"/>
              </a:rPr>
              <a:t>106-1	</a:t>
            </a:r>
            <a:r>
              <a:rPr lang="en-US" sz="1600" spc="400" dirty="0" smtClean="0">
                <a:ea typeface="Roboto" charset="0"/>
                <a:cs typeface="Roboto" charset="0"/>
              </a:rPr>
              <a:t>12/7</a:t>
            </a:r>
            <a:r>
              <a:rPr lang="en-US" sz="1600" spc="400" dirty="0">
                <a:ea typeface="Roboto" charset="0"/>
                <a:cs typeface="Roboto" charset="0"/>
              </a:rPr>
              <a:t>	Software Engineering </a:t>
            </a:r>
            <a:r>
              <a:rPr lang="en-US" sz="1600" spc="400" dirty="0" smtClean="0">
                <a:ea typeface="Roboto" charset="0"/>
                <a:cs typeface="Roboto" charset="0"/>
              </a:rPr>
              <a:t>Design</a:t>
            </a:r>
            <a:endParaRPr lang="en-US" sz="1600" spc="400" dirty="0">
              <a:ea typeface="Roboto" charset="0"/>
              <a:cs typeface="Roboto" charset="0"/>
            </a:endParaRPr>
          </a:p>
        </p:txBody>
      </p:sp>
      <p:sp>
        <p:nvSpPr>
          <p:cNvPr id="36" name="Rectangle 35"/>
          <p:cNvSpPr>
            <a:spLocks/>
          </p:cNvSpPr>
          <p:nvPr/>
        </p:nvSpPr>
        <p:spPr bwMode="auto">
          <a:xfrm>
            <a:off x="646489" y="2713464"/>
            <a:ext cx="1092247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b="1" spc="15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  <a:sym typeface="Bebas Neue" charset="0"/>
              </a:rPr>
              <a:t>PROJECT PROPOSAL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34658" y="4619049"/>
            <a:ext cx="4522685" cy="109225"/>
            <a:chOff x="3438554" y="3701681"/>
            <a:chExt cx="2424534" cy="65647"/>
          </a:xfrm>
        </p:grpSpPr>
        <p:sp>
          <p:nvSpPr>
            <p:cNvPr id="37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43" name="Rectangle 42"/>
          <p:cNvSpPr>
            <a:spLocks/>
          </p:cNvSpPr>
          <p:nvPr/>
        </p:nvSpPr>
        <p:spPr bwMode="auto">
          <a:xfrm>
            <a:off x="5393530" y="2007226"/>
            <a:ext cx="1475276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933" b="1" spc="15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  <a:sym typeface="Bebas Neue" charset="0"/>
              </a:rPr>
              <a:t>Group 1</a:t>
            </a:r>
          </a:p>
        </p:txBody>
      </p:sp>
    </p:spTree>
    <p:extLst>
      <p:ext uri="{BB962C8B-B14F-4D97-AF65-F5344CB8AC3E}">
        <p14:creationId xmlns:p14="http://schemas.microsoft.com/office/powerpoint/2010/main" val="9566138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906"/>
            <a:ext cx="12192000" cy="527055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Graph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Traverse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Iterator</a:t>
            </a:r>
            <a:endParaRPr kumimoji="1"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 flipH="1">
            <a:off x="489325" y="4783552"/>
            <a:ext cx="2822198" cy="1770021"/>
            <a:chOff x="6349257" y="4830985"/>
            <a:chExt cx="2822198" cy="1770021"/>
          </a:xfrm>
        </p:grpSpPr>
        <p:sp>
          <p:nvSpPr>
            <p:cNvPr id="5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6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0" name="群組 9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1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2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16" name="投影片編號版面配置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17" name="日期版面配置區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60A28-E4D3-9443-B549-775600DC9AB8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6370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Event</a:t>
            </a:r>
            <a:endParaRPr lang="zh-TW" altLang="en-US" dirty="0"/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r>
              <a:rPr kumimoji="1" lang="en-US" altLang="zh-TW" dirty="0" err="1" smtClean="0"/>
              <a:t>EventBus</a:t>
            </a:r>
            <a:r>
              <a:rPr kumimoji="1" lang="en-US" altLang="zh-TW" dirty="0" smtClean="0"/>
              <a:t>, Optional, and Supplier</a:t>
            </a:r>
            <a:endParaRPr kumimoji="1" lang="zh-TW" altLang="en-US" dirty="0"/>
          </a:p>
        </p:txBody>
      </p:sp>
      <p:grpSp>
        <p:nvGrpSpPr>
          <p:cNvPr id="6" name="Group 2"/>
          <p:cNvGrpSpPr/>
          <p:nvPr/>
        </p:nvGrpSpPr>
        <p:grpSpPr>
          <a:xfrm>
            <a:off x="3828307" y="3802621"/>
            <a:ext cx="4522685" cy="109225"/>
            <a:chOff x="3438554" y="3701681"/>
            <a:chExt cx="2424534" cy="65647"/>
          </a:xfrm>
        </p:grpSpPr>
        <p:sp>
          <p:nvSpPr>
            <p:cNvPr id="7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1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01185"/>
              </p:ext>
            </p:extLst>
          </p:nvPr>
        </p:nvGraphicFramePr>
        <p:xfrm>
          <a:off x="0" y="1237244"/>
          <a:ext cx="1796143" cy="4102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20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Graph</a:t>
                      </a:r>
                      <a:endParaRPr lang="en-US" altLang="zh-TW" sz="2000" b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baseline="0" dirty="0" smtClean="0">
                          <a:solidFill>
                            <a:schemeClr val="bg1"/>
                          </a:solidFill>
                        </a:rPr>
                        <a:t>Event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Set</a:t>
                      </a: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Multiset</a:t>
                      </a:r>
                      <a:endParaRPr lang="en-US" altLang="zh-TW" sz="2000" b="1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6301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="" xmlns:a16="http://schemas.microsoft.com/office/drawing/2014/main" id="{E7FEF7E4-2894-472C-A913-ED7226D6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EventBus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0F9808B0-CD57-4ABC-BE57-FD10AF901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68" y="2065754"/>
            <a:ext cx="11581069" cy="3871079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6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1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2" name="群組 11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3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7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4947-9468-5647-8351-9B6917753E3F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646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26DA4A8-A199-4694-BDF0-0D3C769A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EventBus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FC5BE32-E1AB-4C2D-B444-927772F61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/>
              <a:t>Register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099DFDBD-EEDF-477A-96DC-7167E58F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22" y="2670744"/>
            <a:ext cx="9069709" cy="3018180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6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1" name="群組 10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14</a:t>
            </a:fld>
            <a:endParaRPr kumimoji="1" lang="zh-TW" altLang="en-US"/>
          </a:p>
        </p:txBody>
      </p:sp>
      <p:sp>
        <p:nvSpPr>
          <p:cNvPr id="18" name="日期版面配置區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9D761-B367-EC44-B69D-BE14072D0204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502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20E5036-C808-41A1-A8B7-EB0F5090A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EventBus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3D07687A-61BC-4CD0-8294-1BF14C816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CD4E5B42-0C9D-4243-AA24-0986C94F7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987" y="650230"/>
            <a:ext cx="8783214" cy="5769434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7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1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2" name="群組 11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3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7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15</a:t>
            </a:fld>
            <a:endParaRPr kumimoji="1" lang="zh-TW" altLang="en-US"/>
          </a:p>
        </p:txBody>
      </p:sp>
      <p:sp>
        <p:nvSpPr>
          <p:cNvPr id="18" name="日期版面配置區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8DFF-543E-714C-8928-32A587E2439F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19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F50C810-9ADD-40D1-9E80-EAD9330C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EventBus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E3CEA15D-B795-43FF-A654-1EF1E59CD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980" y="1997831"/>
            <a:ext cx="11380040" cy="3725849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6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1" name="群組 10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16</a:t>
            </a:fld>
            <a:endParaRPr kumimoji="1" lang="zh-TW" altLang="en-US"/>
          </a:p>
        </p:txBody>
      </p:sp>
      <p:sp>
        <p:nvSpPr>
          <p:cNvPr id="17" name="日期版面配置區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9658-0C93-914B-AFF6-D593BEF215D4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0130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567705E-A77B-49D3-88C9-A011521B4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Optional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700BE43-7899-4522-9168-A162F0D52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7743C5E8-8F10-4A29-BC2B-6368717CF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893" y="468704"/>
            <a:ext cx="8773471" cy="6138604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6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1" name="群組 10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17</a:t>
            </a:fld>
            <a:endParaRPr kumimoji="1" lang="zh-TW" altLang="en-US"/>
          </a:p>
        </p:txBody>
      </p:sp>
      <p:sp>
        <p:nvSpPr>
          <p:cNvPr id="18" name="日期版面配置區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37B7-17E1-DE49-A422-8EF1EF253666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4273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0450E9E-EDB3-43B2-BEB8-30E9DA1F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Optional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A0673DF2-FEA2-4560-9D12-539B97EB2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6343" y="1827777"/>
            <a:ext cx="8499314" cy="4201288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6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1" name="群組 10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18</a:t>
            </a:fld>
            <a:endParaRPr kumimoji="1" lang="zh-TW" altLang="en-US"/>
          </a:p>
        </p:txBody>
      </p:sp>
      <p:sp>
        <p:nvSpPr>
          <p:cNvPr id="17" name="日期版面配置區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2D4F6-E2D6-AB45-97EA-DE4A50C968A9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447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A26D5C24-0A45-4A2C-8F2B-3B025EE93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937" y="977379"/>
            <a:ext cx="11016868" cy="537897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1D93BA7-A23F-4FFF-BB69-DFD146C7A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Supplier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6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1" name="群組 10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19</a:t>
            </a:fld>
            <a:endParaRPr kumimoji="1" lang="zh-TW" altLang="en-US"/>
          </a:p>
        </p:txBody>
      </p:sp>
      <p:sp>
        <p:nvSpPr>
          <p:cNvPr id="17" name="日期版面配置區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C40D-3E2E-3A41-9AE7-959F0DBBD174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0882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E5D12D5-29A9-4D01-98E9-65243D941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Supplier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267F4BCF-5A0F-4636-9E9A-757D2D207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7556" y="2538636"/>
            <a:ext cx="8796888" cy="3038759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6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1" name="群組 10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20</a:t>
            </a:fld>
            <a:endParaRPr kumimoji="1" lang="zh-TW" altLang="en-US"/>
          </a:p>
        </p:txBody>
      </p:sp>
      <p:sp>
        <p:nvSpPr>
          <p:cNvPr id="17" name="日期版面配置區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A438-B3A6-4B4F-903A-958CE3BE4F01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045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Homework</a:t>
            </a:r>
            <a:br>
              <a:rPr lang="en-US" altLang="zh-TW" dirty="0" smtClean="0"/>
            </a:br>
            <a:endParaRPr kumimoji="1" lang="zh-TW" altLang="en-US" b="1" dirty="0"/>
          </a:p>
        </p:txBody>
      </p:sp>
      <p:sp>
        <p:nvSpPr>
          <p:cNvPr id="23" name="文字版面配置區 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3</a:t>
            </a:fld>
            <a:endParaRPr kumimoji="1" lang="zh-TW" altLang="en-US"/>
          </a:p>
        </p:txBody>
      </p:sp>
      <p:grpSp>
        <p:nvGrpSpPr>
          <p:cNvPr id="24" name="Group 2"/>
          <p:cNvGrpSpPr/>
          <p:nvPr/>
        </p:nvGrpSpPr>
        <p:grpSpPr>
          <a:xfrm>
            <a:off x="3828307" y="3802621"/>
            <a:ext cx="4522685" cy="109225"/>
            <a:chOff x="3438554" y="3701681"/>
            <a:chExt cx="2424534" cy="65647"/>
          </a:xfrm>
        </p:grpSpPr>
        <p:sp>
          <p:nvSpPr>
            <p:cNvPr id="25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6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7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8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9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44855-01A4-914A-A4AC-D81F7F38D978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298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19FD8D58-8303-457B-8C9B-F01782648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10" y="81394"/>
            <a:ext cx="9093768" cy="677660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1381B76-C2C0-4D34-B204-75115A333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744F610-1500-4520-B024-4E40DDDA7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6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1" name="群組 10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21</a:t>
            </a:fld>
            <a:endParaRPr kumimoji="1" lang="zh-TW" altLang="en-US"/>
          </a:p>
        </p:txBody>
      </p:sp>
      <p:sp>
        <p:nvSpPr>
          <p:cNvPr id="18" name="日期版面配置區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7BF31-BBA9-2A4F-BEC1-E3D09C0A6E92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4948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Set</a:t>
            </a:r>
            <a:endParaRPr lang="zh-TW" altLang="en-US" dirty="0"/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r>
              <a:rPr kumimoji="1" lang="en-US" altLang="zh-TW" dirty="0"/>
              <a:t>Immutable Set</a:t>
            </a:r>
            <a:endParaRPr kumimoji="1" lang="zh-TW" altLang="en-US" dirty="0"/>
          </a:p>
        </p:txBody>
      </p:sp>
      <p:grpSp>
        <p:nvGrpSpPr>
          <p:cNvPr id="6" name="Group 2"/>
          <p:cNvGrpSpPr/>
          <p:nvPr/>
        </p:nvGrpSpPr>
        <p:grpSpPr>
          <a:xfrm>
            <a:off x="3828307" y="3802621"/>
            <a:ext cx="4522685" cy="109225"/>
            <a:chOff x="3438554" y="3701681"/>
            <a:chExt cx="2424534" cy="65647"/>
          </a:xfrm>
        </p:grpSpPr>
        <p:sp>
          <p:nvSpPr>
            <p:cNvPr id="7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1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38979"/>
              </p:ext>
            </p:extLst>
          </p:nvPr>
        </p:nvGraphicFramePr>
        <p:xfrm>
          <a:off x="0" y="1237244"/>
          <a:ext cx="1796143" cy="4102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20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Graph</a:t>
                      </a:r>
                      <a:endParaRPr lang="en-US" altLang="zh-TW" sz="2000" b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Event</a:t>
                      </a: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baseline="0" dirty="0" smtClean="0">
                          <a:solidFill>
                            <a:schemeClr val="bg1"/>
                          </a:solidFill>
                        </a:rPr>
                        <a:t>Set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Multiset</a:t>
                      </a:r>
                      <a:endParaRPr lang="en-US" altLang="zh-TW" sz="2000" b="1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578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Immutable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Safe for use by untrusted libraries.</a:t>
            </a:r>
          </a:p>
          <a:p>
            <a:r>
              <a:rPr lang="en-US" altLang="zh-TW" dirty="0"/>
              <a:t>Thread-safe: can be used by many threads with no risk of race conditions.</a:t>
            </a:r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929" y="3687763"/>
            <a:ext cx="6756400" cy="2489200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6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1" name="群組 10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575564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01" y="501592"/>
            <a:ext cx="10058400" cy="5643880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5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6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0" name="群組 9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1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2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1253230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/>
              <a:t>ImmutableSortedSetFauxverideShim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“Overrides” the</a:t>
            </a:r>
            <a:r>
              <a:rPr lang="zh-TW" altLang="en-US" dirty="0" smtClean="0"/>
              <a:t> </a:t>
            </a:r>
            <a:r>
              <a:rPr lang="en-US" altLang="zh-TW" u="sng" dirty="0" err="1" smtClean="0">
                <a:solidFill>
                  <a:srgbClr val="0070C0"/>
                </a:solidFill>
              </a:rPr>
              <a:t>ImmutableSet</a:t>
            </a:r>
            <a:r>
              <a:rPr lang="en-US" altLang="zh-TW" dirty="0"/>
              <a:t> static </a:t>
            </a:r>
            <a:r>
              <a:rPr lang="en-US" altLang="zh-TW" dirty="0" smtClean="0"/>
              <a:t>methods</a:t>
            </a:r>
            <a:endParaRPr lang="zh-TW" altLang="en-US" dirty="0" smtClean="0"/>
          </a:p>
          <a:p>
            <a:r>
              <a:rPr lang="en-US" altLang="zh-TW" dirty="0"/>
              <a:t>L</a:t>
            </a:r>
            <a:r>
              <a:rPr lang="en-US" altLang="zh-TW" dirty="0" smtClean="0"/>
              <a:t>ack</a:t>
            </a:r>
            <a:r>
              <a:rPr lang="en-US" altLang="zh-TW" dirty="0"/>
              <a:t> </a:t>
            </a:r>
            <a:r>
              <a:rPr lang="en-US" altLang="zh-TW" dirty="0">
                <a:hlinkClick r:id="rId2" tooltip="class in com.google.common.collect"/>
              </a:rPr>
              <a:t>ImmutableSortedSet</a:t>
            </a:r>
            <a:r>
              <a:rPr lang="en-US" altLang="zh-TW" dirty="0"/>
              <a:t> equivalents with deprecated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05" y="3910483"/>
            <a:ext cx="7391400" cy="1066800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6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1" name="群組 10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529403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Multiset</a:t>
            </a:r>
            <a:endParaRPr lang="zh-TW" altLang="en-US" dirty="0"/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r>
              <a:rPr kumimoji="1" lang="en-US" altLang="zh-TW" dirty="0" err="1" smtClean="0"/>
              <a:t>AbstractMultiset</a:t>
            </a:r>
            <a:r>
              <a:rPr kumimoji="1" lang="en-US" altLang="zh-TW" dirty="0" smtClean="0"/>
              <a:t>, </a:t>
            </a:r>
            <a:r>
              <a:rPr kumimoji="1" lang="en-US" altLang="zh-TW" dirty="0" err="1" smtClean="0"/>
              <a:t>ImmutableMultiset</a:t>
            </a:r>
            <a:endParaRPr kumimoji="1" lang="en-US" altLang="zh-TW" dirty="0"/>
          </a:p>
          <a:p>
            <a:r>
              <a:rPr kumimoji="1" lang="en-US" altLang="zh-TW" dirty="0" err="1" smtClean="0"/>
              <a:t>ForwardingMultiset</a:t>
            </a:r>
            <a:r>
              <a:rPr kumimoji="1" lang="en-US" altLang="zh-TW" dirty="0"/>
              <a:t>, </a:t>
            </a:r>
            <a:r>
              <a:rPr kumimoji="1" lang="en-US" altLang="zh-TW" dirty="0" smtClean="0"/>
              <a:t>and </a:t>
            </a:r>
            <a:r>
              <a:rPr kumimoji="1" lang="en-US" altLang="zh-TW" dirty="0" err="1" smtClean="0"/>
              <a:t>SortedMultiset</a:t>
            </a:r>
            <a:endParaRPr kumimoji="1" lang="en-US" altLang="zh-TW" dirty="0" smtClean="0"/>
          </a:p>
        </p:txBody>
      </p:sp>
      <p:grpSp>
        <p:nvGrpSpPr>
          <p:cNvPr id="6" name="Group 2"/>
          <p:cNvGrpSpPr/>
          <p:nvPr/>
        </p:nvGrpSpPr>
        <p:grpSpPr>
          <a:xfrm>
            <a:off x="3828307" y="3802621"/>
            <a:ext cx="4522685" cy="109225"/>
            <a:chOff x="3438554" y="3701681"/>
            <a:chExt cx="2424534" cy="65647"/>
          </a:xfrm>
        </p:grpSpPr>
        <p:sp>
          <p:nvSpPr>
            <p:cNvPr id="7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1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210793"/>
              </p:ext>
            </p:extLst>
          </p:nvPr>
        </p:nvGraphicFramePr>
        <p:xfrm>
          <a:off x="0" y="1237244"/>
          <a:ext cx="1796143" cy="4102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20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Graph</a:t>
                      </a:r>
                      <a:endParaRPr lang="en-US" altLang="zh-TW" sz="2000" b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Event</a:t>
                      </a: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Set</a:t>
                      </a: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baseline="0" dirty="0" smtClean="0">
                          <a:solidFill>
                            <a:schemeClr val="bg1"/>
                          </a:solidFill>
                        </a:rPr>
                        <a:t>Multiset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24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1381B76-C2C0-4D34-B204-75115A333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Multiset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744F610-1500-4520-B024-4E40DDDA7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Why Multiset: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Features:</a:t>
            </a:r>
          </a:p>
          <a:p>
            <a:pPr lvl="1"/>
            <a:r>
              <a:rPr lang="en-US" altLang="zh-TW" dirty="0"/>
              <a:t>like an </a:t>
            </a:r>
            <a:r>
              <a:rPr lang="en-US" altLang="zh-TW" i="1" dirty="0" err="1"/>
              <a:t>ArrayList</a:t>
            </a:r>
            <a:r>
              <a:rPr lang="en-US" altLang="zh-TW" i="1" dirty="0"/>
              <a:t>&lt;E&gt;</a:t>
            </a:r>
            <a:r>
              <a:rPr lang="en-US" altLang="zh-TW" dirty="0"/>
              <a:t> without an </a:t>
            </a:r>
            <a:r>
              <a:rPr lang="en-US" altLang="zh-TW" dirty="0" smtClean="0"/>
              <a:t>ordering constraint</a:t>
            </a:r>
          </a:p>
          <a:p>
            <a:pPr lvl="1"/>
            <a:r>
              <a:rPr lang="en-US" altLang="zh-TW" dirty="0"/>
              <a:t>like a </a:t>
            </a:r>
            <a:r>
              <a:rPr lang="en-US" altLang="zh-TW" i="1" dirty="0"/>
              <a:t>Map&lt;E, Integer&gt;</a:t>
            </a:r>
            <a:r>
              <a:rPr lang="en-US" altLang="zh-TW" dirty="0"/>
              <a:t>, with </a:t>
            </a:r>
            <a:r>
              <a:rPr lang="en-US" altLang="zh-TW" dirty="0" smtClean="0"/>
              <a:t>elements </a:t>
            </a:r>
            <a:r>
              <a:rPr lang="en-US" altLang="zh-TW" dirty="0"/>
              <a:t>and </a:t>
            </a:r>
            <a:r>
              <a:rPr lang="en-US" altLang="zh-TW" dirty="0" smtClean="0"/>
              <a:t>counts</a:t>
            </a:r>
          </a:p>
          <a:p>
            <a:pPr lvl="1"/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6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1" name="群組 10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27</a:t>
            </a:fld>
            <a:endParaRPr kumimoji="1" lang="zh-TW" altLang="en-US"/>
          </a:p>
        </p:txBody>
      </p:sp>
      <p:sp>
        <p:nvSpPr>
          <p:cNvPr id="18" name="日期版面配置區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EBE6-6391-BB41-85B5-7C706A04492E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870074"/>
            <a:ext cx="7559351" cy="266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1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726" y="1333687"/>
            <a:ext cx="6583976" cy="538778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1381B76-C2C0-4D34-B204-75115A333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Preview</a:t>
            </a:r>
            <a:r>
              <a:rPr lang="en-US" altLang="zh-TW" dirty="0"/>
              <a:t>: </a:t>
            </a:r>
            <a:r>
              <a:rPr lang="en-US" altLang="zh-TW" dirty="0" smtClean="0"/>
              <a:t>Collection Framework in Java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744F610-1500-4520-B024-4E40DDDA7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http</a:t>
            </a:r>
            <a:r>
              <a:rPr lang="en-US" altLang="zh-TW" dirty="0"/>
              <a:t>://</a:t>
            </a:r>
            <a:r>
              <a:rPr lang="en-US" altLang="zh-TW" dirty="0" err="1"/>
              <a:t>www.kriblog.com</a:t>
            </a:r>
            <a:r>
              <a:rPr lang="en-US" altLang="zh-TW" dirty="0"/>
              <a:t>/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6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1" name="群組 10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28</a:t>
            </a:fld>
            <a:endParaRPr kumimoji="1" lang="zh-TW" altLang="en-US"/>
          </a:p>
        </p:txBody>
      </p:sp>
      <p:sp>
        <p:nvSpPr>
          <p:cNvPr id="18" name="日期版面配置區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EBE6-6391-BB41-85B5-7C706A04492E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360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223" y="1247777"/>
            <a:ext cx="8610600" cy="475016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1381B76-C2C0-4D34-B204-75115A333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Preview</a:t>
            </a:r>
            <a:r>
              <a:rPr lang="en-US" altLang="zh-TW" dirty="0"/>
              <a:t>: Set hierarchy in java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744F610-1500-4520-B024-4E40DDDA7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/** Copyright (c), </a:t>
            </a:r>
            <a:r>
              <a:rPr lang="en-US" altLang="zh-TW" dirty="0" err="1"/>
              <a:t>AnkitMittal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JavaMadeSoEasy.com</a:t>
            </a:r>
            <a:r>
              <a:rPr lang="en-US" altLang="zh-TW" dirty="0" smtClean="0"/>
              <a:t> </a:t>
            </a:r>
            <a:r>
              <a:rPr lang="en-US" altLang="zh-TW" dirty="0"/>
              <a:t>*/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6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1" name="群組 10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29</a:t>
            </a:fld>
            <a:endParaRPr kumimoji="1" lang="zh-TW" altLang="en-US"/>
          </a:p>
        </p:txBody>
      </p:sp>
      <p:sp>
        <p:nvSpPr>
          <p:cNvPr id="18" name="日期版面配置區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EBE6-6391-BB41-85B5-7C706A04492E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032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713" t="4788" r="3836"/>
          <a:stretch/>
        </p:blipFill>
        <p:spPr>
          <a:xfrm>
            <a:off x="5760143" y="609600"/>
            <a:ext cx="5962687" cy="62484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59" y="2926708"/>
            <a:ext cx="5748176" cy="256288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1381B76-C2C0-4D34-B204-75115A333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Preview</a:t>
            </a:r>
            <a:r>
              <a:rPr lang="en-US" altLang="zh-TW" dirty="0"/>
              <a:t>: </a:t>
            </a:r>
            <a:r>
              <a:rPr lang="en-US" altLang="zh-TW" dirty="0" smtClean="0"/>
              <a:t>Map framework </a:t>
            </a:r>
            <a:r>
              <a:rPr lang="en-US" altLang="zh-TW" dirty="0"/>
              <a:t>in java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744F610-1500-4520-B024-4E40DDDA7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://read01.com/Po8Eok.html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6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1" name="群組 10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30</a:t>
            </a:fld>
            <a:endParaRPr kumimoji="1" lang="zh-TW" altLang="en-US" dirty="0"/>
          </a:p>
        </p:txBody>
      </p:sp>
      <p:sp>
        <p:nvSpPr>
          <p:cNvPr id="18" name="日期版面配置區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EBE6-6391-BB41-85B5-7C706A04492E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800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 smtClean="0"/>
              <a:t>Requirements Statement</a:t>
            </a:r>
            <a:endParaRPr lang="zh-TW" altLang="en-US" sz="40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 smtClean="0"/>
              <a:t>A powerful application can present multiple documents at the same time.</a:t>
            </a:r>
          </a:p>
          <a:p>
            <a:pPr algn="just"/>
            <a:r>
              <a:rPr lang="en-US" altLang="zh-TW" dirty="0" smtClean="0"/>
              <a:t>These documents include </a:t>
            </a:r>
            <a:r>
              <a:rPr lang="en-US" altLang="zh-TW" dirty="0" err="1" smtClean="0"/>
              <a:t>DrawingDocument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TextDocument</a:t>
            </a:r>
            <a:r>
              <a:rPr lang="en-US" altLang="zh-TW" dirty="0" smtClean="0"/>
              <a:t>, and so on.</a:t>
            </a:r>
          </a:p>
          <a:p>
            <a:pPr algn="just"/>
            <a:r>
              <a:rPr lang="en-US" altLang="zh-TW" dirty="0" smtClean="0"/>
              <a:t>The application is responsible for managing documents and creating them as required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31718-6F8D-44EB-97CC-0A7D0DBFFCF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41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936324" cy="58864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1381B76-C2C0-4D34-B204-75115A333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Multiset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6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1" name="群組 10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31</a:t>
            </a:fld>
            <a:endParaRPr kumimoji="1" lang="zh-TW" altLang="en-US"/>
          </a:p>
        </p:txBody>
      </p:sp>
      <p:sp>
        <p:nvSpPr>
          <p:cNvPr id="18" name="日期版面配置區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EBE6-6391-BB41-85B5-7C706A04492E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30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Multiset-</a:t>
            </a:r>
            <a:r>
              <a:rPr kumimoji="1" lang="en-US" altLang="zh-TW" dirty="0" err="1"/>
              <a:t>AbstractCollection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6667-E73B-6F40-A2A2-E3B810437606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32</a:t>
            </a:fld>
            <a:endParaRPr kumimoji="1"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826649"/>
            <a:ext cx="8113356" cy="4273034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9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1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2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4" name="群組 13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5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7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8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9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206548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AbstractMultiset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6667-E73B-6F40-A2A2-E3B810437606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33</a:t>
            </a:fld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225" y="1404198"/>
            <a:ext cx="8905551" cy="5317277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9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1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2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4" name="群組 13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5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7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8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9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116095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0"/>
            <a:ext cx="9791700" cy="4572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AbstractMultiset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6667-E73B-6F40-A2A2-E3B810437606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34</a:t>
            </a:fld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574" y="3424719"/>
            <a:ext cx="6210300" cy="3480111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9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1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2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4" name="群組 13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5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7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8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9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98663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Immutable</a:t>
            </a:r>
            <a:br>
              <a:rPr kumimoji="1" lang="en-US" altLang="zh-TW" dirty="0" smtClean="0"/>
            </a:br>
            <a:r>
              <a:rPr kumimoji="1" lang="en-US" altLang="zh-TW" dirty="0" smtClean="0"/>
              <a:t>Collection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6667-E73B-6F40-A2A2-E3B810437606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35</a:t>
            </a:fld>
            <a:endParaRPr kumimoji="1"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160" y="344500"/>
            <a:ext cx="6773765" cy="6376975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9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1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2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4" name="群組 13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5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7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8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9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171077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598" y="365125"/>
            <a:ext cx="8895601" cy="623984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Immutable</a:t>
            </a:r>
            <a:br>
              <a:rPr kumimoji="1" lang="en-US" altLang="zh-TW" dirty="0" smtClean="0"/>
            </a:br>
            <a:r>
              <a:rPr kumimoji="1" lang="en-US" altLang="zh-TW" dirty="0" smtClean="0"/>
              <a:t>Multiset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6667-E73B-6F40-A2A2-E3B810437606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36</a:t>
            </a:fld>
            <a:endParaRPr kumimoji="1" lang="zh-TW" altLang="en-US"/>
          </a:p>
        </p:txBody>
      </p:sp>
      <p:grpSp>
        <p:nvGrpSpPr>
          <p:cNvPr id="7" name="群組 6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8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1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2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3" name="群組 12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4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7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8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154366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RegularImmutableMultiset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6667-E73B-6F40-A2A2-E3B810437606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37</a:t>
            </a:fld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47619"/>
          <a:stretch/>
        </p:blipFill>
        <p:spPr>
          <a:xfrm>
            <a:off x="838200" y="1870075"/>
            <a:ext cx="11087132" cy="430688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484" y="4437921"/>
            <a:ext cx="3489866" cy="1664398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9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1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2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4" name="群組 13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5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7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8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9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55048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SortedMultiset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6667-E73B-6F40-A2A2-E3B810437606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38</a:t>
            </a:fld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359" y="394182"/>
            <a:ext cx="5918588" cy="6503943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8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1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2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3" name="群組 12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4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7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8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682651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838" y="354333"/>
            <a:ext cx="6602962" cy="636714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SortedMultiset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6667-E73B-6F40-A2A2-E3B810437606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39</a:t>
            </a:fld>
            <a:endParaRPr kumimoji="1" lang="zh-TW" altLang="en-US"/>
          </a:p>
        </p:txBody>
      </p:sp>
      <p:grpSp>
        <p:nvGrpSpPr>
          <p:cNvPr id="7" name="群組 6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8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1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2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3" name="群組 12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4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7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8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1459731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ForwardingMultiset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4445000" cy="4351338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In object-oriented programming, forwarding means that using a </a:t>
            </a:r>
            <a:r>
              <a:rPr kumimoji="1" lang="en-US" altLang="zh-TW"/>
              <a:t>member </a:t>
            </a:r>
            <a:r>
              <a:rPr kumimoji="1" lang="en-US" altLang="zh-TW" smtClean="0"/>
              <a:t>of an</a:t>
            </a:r>
            <a:r>
              <a:rPr kumimoji="1" lang="en-US" altLang="zh-TW" dirty="0"/>
              <a:t> object</a:t>
            </a:r>
            <a:r>
              <a:rPr kumimoji="1" lang="en-US" altLang="zh-TW"/>
              <a:t> </a:t>
            </a:r>
            <a:r>
              <a:rPr kumimoji="1" lang="en-US" altLang="zh-TW" smtClean="0"/>
              <a:t/>
            </a:r>
            <a:br>
              <a:rPr kumimoji="1" lang="en-US" altLang="zh-TW" smtClean="0"/>
            </a:br>
            <a:r>
              <a:rPr kumimoji="1" lang="en-US" altLang="zh-TW" smtClean="0"/>
              <a:t>(</a:t>
            </a:r>
            <a:r>
              <a:rPr kumimoji="1" lang="en-US" altLang="zh-TW" dirty="0"/>
              <a:t>either a property or a method) results in actually using the corresponding member of a different object: the use is forwarded to another object.</a:t>
            </a:r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6667-E73B-6F40-A2A2-E3B810437606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40</a:t>
            </a:fld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0" y="366712"/>
            <a:ext cx="6654800" cy="6172200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8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1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2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3" name="群組 12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4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7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8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85524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211" y="1259584"/>
            <a:ext cx="8672703" cy="552787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083618" y="197623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smtClean="0"/>
              <a:t>HW1: Power Document Viewer </a:t>
            </a:r>
            <a:endParaRPr kumimoji="1"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6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5</a:t>
            </a:fld>
            <a:endParaRPr kumimoji="1" lang="zh-TW" altLang="en-US"/>
          </a:p>
        </p:txBody>
      </p:sp>
      <p:grpSp>
        <p:nvGrpSpPr>
          <p:cNvPr id="21" name="群組 20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2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1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3FFC6-4088-3F4E-B53A-E89BED8C68AC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27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ForwardingMultiset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6667-E73B-6F40-A2A2-E3B810437606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41</a:t>
            </a:fld>
            <a:endParaRPr kumimoji="1"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562894"/>
            <a:ext cx="9829800" cy="4876800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9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1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2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4" name="群組 13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5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7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8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9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101876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2525" y="3669315"/>
            <a:ext cx="3047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151" dirty="0">
                <a:solidFill>
                  <a:schemeClr val="accent2"/>
                </a:solidFill>
                <a:ea typeface="Roboto Bold" charset="0"/>
                <a:cs typeface="Roboto Bold" charset="0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88095" y="2643394"/>
            <a:ext cx="2636042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867" b="1" dirty="0">
                <a:solidFill>
                  <a:schemeClr val="accent1"/>
                </a:solidFill>
                <a:ea typeface="Roboto Bold" charset="0"/>
                <a:cs typeface="Roboto Bold" charset="0"/>
              </a:rPr>
              <a:t>Thanks!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8900630" y="4586329"/>
            <a:ext cx="2822198" cy="1770021"/>
            <a:chOff x="6349257" y="4830985"/>
            <a:chExt cx="2822198" cy="1770021"/>
          </a:xfrm>
        </p:grpSpPr>
        <p:sp>
          <p:nvSpPr>
            <p:cNvPr id="5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6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1" name="群組 10"/>
          <p:cNvGrpSpPr/>
          <p:nvPr/>
        </p:nvGrpSpPr>
        <p:grpSpPr>
          <a:xfrm rot="10800000">
            <a:off x="464200" y="429298"/>
            <a:ext cx="2822198" cy="1770021"/>
            <a:chOff x="6349257" y="4830985"/>
            <a:chExt cx="2822198" cy="1770021"/>
          </a:xfrm>
        </p:grpSpPr>
        <p:sp>
          <p:nvSpPr>
            <p:cNvPr id="1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102962131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 smtClean="0"/>
              <a:t>Requirements Statement</a:t>
            </a:r>
            <a:endParaRPr lang="zh-TW" altLang="en-US" sz="40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 smtClean="0"/>
              <a:t>A GUI Application consists of various types of widgets such as window, scroll bar, and button.</a:t>
            </a:r>
          </a:p>
          <a:p>
            <a:pPr algn="just"/>
            <a:r>
              <a:rPr lang="en-US" altLang="zh-TW" dirty="0" smtClean="0"/>
              <a:t>Each widget in the GUI application has two or more implementations according to different look-and-feel standards, such as Motif and Presentation Manager.</a:t>
            </a:r>
          </a:p>
          <a:p>
            <a:pPr algn="just"/>
            <a:r>
              <a:rPr lang="en-US" altLang="zh-TW" dirty="0" smtClean="0"/>
              <a:t>The GUI application can switch its look-and-feel style from one to another while the widgets are being created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31718-6F8D-44EB-97CC-0A7D0DBFFCF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51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927" y="1108849"/>
            <a:ext cx="8076689" cy="5247500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6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7</a:t>
            </a:fld>
            <a:endParaRPr kumimoji="1" lang="zh-TW" altLang="en-US"/>
          </a:p>
        </p:txBody>
      </p:sp>
      <p:grpSp>
        <p:nvGrpSpPr>
          <p:cNvPr id="21" name="群組 20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2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20" name="標題 1"/>
          <p:cNvSpPr>
            <a:spLocks noGrp="1"/>
          </p:cNvSpPr>
          <p:nvPr>
            <p:ph type="title"/>
          </p:nvPr>
        </p:nvSpPr>
        <p:spPr>
          <a:xfrm>
            <a:off x="-2108299" y="197623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HW2: GUI Application</a:t>
            </a:r>
            <a:endParaRPr kumimoji="1" lang="zh-TW" altLang="en-US" dirty="0"/>
          </a:p>
        </p:txBody>
      </p:sp>
      <p:sp>
        <p:nvSpPr>
          <p:cNvPr id="13" name="日期版面配置區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C393-A9B3-0B47-BEE2-D879AB3F05E7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678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Open Source </a:t>
            </a:r>
            <a:br>
              <a:rPr lang="en-US" altLang="zh-TW" dirty="0" smtClean="0"/>
            </a:br>
            <a:r>
              <a:rPr lang="en-US" altLang="zh-TW" dirty="0" smtClean="0"/>
              <a:t>Work-Through</a:t>
            </a:r>
            <a:br>
              <a:rPr lang="en-US" altLang="zh-TW" dirty="0" smtClean="0"/>
            </a:br>
            <a:endParaRPr kumimoji="1" lang="zh-TW" altLang="en-US" b="1" dirty="0"/>
          </a:p>
        </p:txBody>
      </p:sp>
      <p:sp>
        <p:nvSpPr>
          <p:cNvPr id="23" name="文字版面配置區 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8</a:t>
            </a:fld>
            <a:endParaRPr kumimoji="1" lang="zh-TW" altLang="en-US"/>
          </a:p>
        </p:txBody>
      </p:sp>
      <p:grpSp>
        <p:nvGrpSpPr>
          <p:cNvPr id="24" name="Group 2"/>
          <p:cNvGrpSpPr/>
          <p:nvPr/>
        </p:nvGrpSpPr>
        <p:grpSpPr>
          <a:xfrm>
            <a:off x="3828307" y="3802621"/>
            <a:ext cx="4522685" cy="109225"/>
            <a:chOff x="3438554" y="3701681"/>
            <a:chExt cx="2424534" cy="65647"/>
          </a:xfrm>
        </p:grpSpPr>
        <p:sp>
          <p:nvSpPr>
            <p:cNvPr id="25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6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7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8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9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740827"/>
              </p:ext>
            </p:extLst>
          </p:nvPr>
        </p:nvGraphicFramePr>
        <p:xfrm>
          <a:off x="0" y="1237244"/>
          <a:ext cx="1796143" cy="4102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2000" dirty="0" smtClean="0"/>
                        <a:t>Graph</a:t>
                      </a:r>
                      <a:endParaRPr lang="en-US" altLang="zh-TW" sz="2000" b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Event</a:t>
                      </a: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Set</a:t>
                      </a: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Multiset</a:t>
                      </a:r>
                      <a:endParaRPr lang="en-US" altLang="zh-TW" sz="2000" b="1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34D33-B38D-0D4E-A8FF-B9914BCF3E3C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844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Graph</a:t>
            </a:r>
            <a:endParaRPr lang="zh-TW" altLang="en-US" dirty="0"/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r>
              <a:rPr kumimoji="1" lang="en-US" altLang="zh-TW" dirty="0"/>
              <a:t>Iterator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Pattern</a:t>
            </a:r>
            <a:r>
              <a:rPr lang="en-US" altLang="zh-TW" dirty="0" smtClean="0"/>
              <a:t> &amp; </a:t>
            </a:r>
            <a:r>
              <a:rPr lang="en-US" altLang="zh-TW" dirty="0"/>
              <a:t>Graph</a:t>
            </a:r>
            <a:endParaRPr kumimoji="1" lang="zh-TW" altLang="en-US" dirty="0"/>
          </a:p>
        </p:txBody>
      </p:sp>
      <p:grpSp>
        <p:nvGrpSpPr>
          <p:cNvPr id="6" name="Group 2"/>
          <p:cNvGrpSpPr/>
          <p:nvPr/>
        </p:nvGrpSpPr>
        <p:grpSpPr>
          <a:xfrm>
            <a:off x="3828307" y="3802621"/>
            <a:ext cx="4522685" cy="109225"/>
            <a:chOff x="3438554" y="3701681"/>
            <a:chExt cx="2424534" cy="65647"/>
          </a:xfrm>
        </p:grpSpPr>
        <p:sp>
          <p:nvSpPr>
            <p:cNvPr id="7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1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277449"/>
              </p:ext>
            </p:extLst>
          </p:nvPr>
        </p:nvGraphicFramePr>
        <p:xfrm>
          <a:off x="0" y="1237244"/>
          <a:ext cx="1796143" cy="4102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2000" dirty="0" smtClean="0"/>
                        <a:t>Graph</a:t>
                      </a:r>
                      <a:endParaRPr lang="en-US" altLang="zh-TW" sz="2000" b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Event</a:t>
                      </a: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Set</a:t>
                      </a: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Multiset</a:t>
                      </a:r>
                      <a:endParaRPr lang="en-US" altLang="zh-TW" sz="2000" b="1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04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Iterator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Pattern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2575363"/>
            <a:ext cx="7112000" cy="34671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38200" y="1690688"/>
            <a:ext cx="95197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TW" sz="2400" dirty="0" smtClean="0"/>
              <a:t>Intent</a:t>
            </a:r>
            <a:r>
              <a:rPr kumimoji="1" lang="en-US" altLang="zh-TW" dirty="0" smtClean="0"/>
              <a:t>:</a:t>
            </a:r>
          </a:p>
          <a:p>
            <a:pPr lvl="1"/>
            <a:r>
              <a:rPr lang="en-US" altLang="zh-TW" dirty="0"/>
              <a:t>Provide a way to access the elements of an aggregate object sequentially without exposing its underlying representation. </a:t>
            </a:r>
            <a:endParaRPr lang="en-US" altLang="zh-TW" dirty="0" smtClean="0"/>
          </a:p>
          <a:p>
            <a:pPr lvl="1"/>
            <a:endParaRPr kumimoji="1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599853" y="6109589"/>
            <a:ext cx="2992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Iterator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Pattern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Diagram</a:t>
            </a:r>
            <a:endParaRPr kumimoji="1"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8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1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2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3" name="群組 12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4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7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8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10</a:t>
            </a:fld>
            <a:endParaRPr kumimoji="1" lang="zh-TW" altLang="en-US"/>
          </a:p>
        </p:txBody>
      </p:sp>
      <p:sp>
        <p:nvSpPr>
          <p:cNvPr id="19" name="日期版面配置區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DC2A9-6A58-A445-B68E-6CB81D4C7370}" type="datetime1">
              <a:rPr kumimoji="1" lang="zh-TW" altLang="en-US" smtClean="0"/>
              <a:t>2017/12/7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9694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1268</TotalTime>
  <Words>365</Words>
  <Application>Microsoft Macintosh PowerPoint</Application>
  <PresentationFormat>寬螢幕</PresentationFormat>
  <Paragraphs>179</Paragraphs>
  <Slides>41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9" baseType="lpstr">
      <vt:lpstr>Bebas Neue</vt:lpstr>
      <vt:lpstr>Calibri</vt:lpstr>
      <vt:lpstr>Roboto</vt:lpstr>
      <vt:lpstr>Roboto Black</vt:lpstr>
      <vt:lpstr>Roboto Bold</vt:lpstr>
      <vt:lpstr>新細明體</vt:lpstr>
      <vt:lpstr>Arial</vt:lpstr>
      <vt:lpstr>Office 佈景主題</vt:lpstr>
      <vt:lpstr>PowerPoint 簡報</vt:lpstr>
      <vt:lpstr>Homework </vt:lpstr>
      <vt:lpstr>Requirements Statement</vt:lpstr>
      <vt:lpstr>HW1: Power Document Viewer </vt:lpstr>
      <vt:lpstr>Requirements Statement</vt:lpstr>
      <vt:lpstr>HW2: GUI Application</vt:lpstr>
      <vt:lpstr>Open Source  Work-Through </vt:lpstr>
      <vt:lpstr>Graph</vt:lpstr>
      <vt:lpstr>Iterator Pattern</vt:lpstr>
      <vt:lpstr>Graph Traverse Iterator</vt:lpstr>
      <vt:lpstr>Event</vt:lpstr>
      <vt:lpstr>EventBus</vt:lpstr>
      <vt:lpstr>EventBus</vt:lpstr>
      <vt:lpstr>EventBus</vt:lpstr>
      <vt:lpstr>EventBus</vt:lpstr>
      <vt:lpstr>Optional</vt:lpstr>
      <vt:lpstr>Optional</vt:lpstr>
      <vt:lpstr>Supplier</vt:lpstr>
      <vt:lpstr>Supplier</vt:lpstr>
      <vt:lpstr>Function</vt:lpstr>
      <vt:lpstr>Set</vt:lpstr>
      <vt:lpstr>Immutable</vt:lpstr>
      <vt:lpstr>PowerPoint 簡報</vt:lpstr>
      <vt:lpstr>ImmutableSortedSetFauxverideShim</vt:lpstr>
      <vt:lpstr>Multiset</vt:lpstr>
      <vt:lpstr>Multiset</vt:lpstr>
      <vt:lpstr>Preview: Collection Framework in Java</vt:lpstr>
      <vt:lpstr>Preview: Set hierarchy in java</vt:lpstr>
      <vt:lpstr>Preview: Map framework in java</vt:lpstr>
      <vt:lpstr>Multiset</vt:lpstr>
      <vt:lpstr>Multiset-AbstractCollection</vt:lpstr>
      <vt:lpstr>AbstractMultiset</vt:lpstr>
      <vt:lpstr>AbstractMultiset</vt:lpstr>
      <vt:lpstr>Immutable Collection</vt:lpstr>
      <vt:lpstr>Immutable Multiset</vt:lpstr>
      <vt:lpstr>RegularImmutableMultiset</vt:lpstr>
      <vt:lpstr>SortedMultiset</vt:lpstr>
      <vt:lpstr>SortedMultiset</vt:lpstr>
      <vt:lpstr>ForwardingMultiset</vt:lpstr>
      <vt:lpstr>ForwardingMultiset</vt:lpstr>
      <vt:lpstr>PowerPoint 簡報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方珮雯</dc:creator>
  <cp:lastModifiedBy>方珮雯</cp:lastModifiedBy>
  <cp:revision>75</cp:revision>
  <dcterms:created xsi:type="dcterms:W3CDTF">2017-10-04T03:41:06Z</dcterms:created>
  <dcterms:modified xsi:type="dcterms:W3CDTF">2017-12-07T05:28:18Z</dcterms:modified>
</cp:coreProperties>
</file>